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Gelasio" panose="020B0604020202020204" charset="0"/>
      <p:regular r:id="rId13"/>
    </p:embeddedFont>
    <p:embeddedFont>
      <p:font typeface="Lato" panose="020F0502020204030203" pitchFamily="34" charset="0"/>
      <p:regular r:id="rId14"/>
      <p:bold r:id="rId15"/>
      <p:italic r:id="rId16"/>
      <p:boldItalic r:id="rId1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3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132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31908"/>
            <a:ext cx="7556421" cy="2480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Проект еврейского </a:t>
            </a:r>
            <a:r>
              <a:rPr lang="en-US" sz="3900" dirty="0" err="1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издательства</a:t>
            </a:r>
            <a:r>
              <a:rPr lang="en-US" sz="39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«</a:t>
            </a:r>
            <a:r>
              <a:rPr lang="ru-RU" sz="39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Синай»</a:t>
            </a:r>
            <a:r>
              <a:rPr lang="en-US" sz="39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Подробная подготовка к запуску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709874"/>
            <a:ext cx="7556421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ru-RU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Моя </a:t>
            </a:r>
            <a:r>
              <a:rPr lang="en-US" sz="155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цель</a:t>
            </a: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не просто создать новую издательскую площадку, но и построить мост между богатым культурным наследием Израиля и русскоязычным миром. Мы рассмотрим все ключевые аспекты проекта: от анализа рынка до финансового планирования и стратегий продвижения.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381" y="507087"/>
            <a:ext cx="8001238" cy="892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Заключение: «</a:t>
            </a:r>
            <a:r>
              <a:rPr lang="ru-RU" sz="28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Синай» </a:t>
            </a:r>
            <a:r>
              <a:rPr lang="en-US" sz="28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— мост между Израилем и русскоязычным миром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571381" y="1614249"/>
            <a:ext cx="800123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Проект «</a:t>
            </a:r>
            <a:r>
              <a:rPr lang="ru-RU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Синай»</a:t>
            </a: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это не просто коммерческое предприятие, это миссия, направленная на укрепление культурных связей и обогащение русскоязычного еврейского пространства. Мы уверены в его успехе и готовы к следующему шагу.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71381" y="2460665"/>
            <a:ext cx="142756" cy="178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01</a:t>
            </a:r>
            <a:endParaRPr lang="en-US" sz="2000" dirty="0"/>
          </a:p>
        </p:txBody>
      </p:sp>
      <p:sp>
        <p:nvSpPr>
          <p:cNvPr id="6" name="Shape 3"/>
          <p:cNvSpPr/>
          <p:nvPr/>
        </p:nvSpPr>
        <p:spPr>
          <a:xfrm>
            <a:off x="571381" y="2687955"/>
            <a:ext cx="8001238" cy="1524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7" name="Text 4"/>
          <p:cNvSpPr/>
          <p:nvPr/>
        </p:nvSpPr>
        <p:spPr>
          <a:xfrm>
            <a:off x="571381" y="2789753"/>
            <a:ext cx="1785818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Уникальный проект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71381" y="3037463"/>
            <a:ext cx="7687159" cy="825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С сильным культурным и религиозным смыслом, </a:t>
            </a:r>
            <a:r>
              <a:rPr lang="en-US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предлагающий</a:t>
            </a:r>
            <a:r>
              <a:rPr lang="en-US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endParaRPr lang="ru-RU" dirty="0">
              <a:solidFill>
                <a:srgbClr val="27252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 algn="l">
              <a:lnSpc>
                <a:spcPts val="1750"/>
              </a:lnSpc>
              <a:buNone/>
            </a:pPr>
            <a:r>
              <a:rPr lang="en-US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аутентичный</a:t>
            </a:r>
            <a:r>
              <a:rPr lang="en-US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контент </a:t>
            </a:r>
            <a:r>
              <a:rPr lang="en-US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для</a:t>
            </a:r>
            <a:r>
              <a:rPr lang="en-US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широкой</a:t>
            </a:r>
            <a:r>
              <a:rPr lang="en-US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аудитории</a:t>
            </a: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71381" y="3576995"/>
            <a:ext cx="142756" cy="178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02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571381" y="3804285"/>
            <a:ext cx="8001238" cy="1524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11" name="Text 8"/>
          <p:cNvSpPr/>
          <p:nvPr/>
        </p:nvSpPr>
        <p:spPr>
          <a:xfrm>
            <a:off x="571381" y="3906083"/>
            <a:ext cx="2416493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Реалистичный бизнес-план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34477" y="4166571"/>
            <a:ext cx="800123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С прогнозом окупаемости в 1,5 года, </a:t>
            </a:r>
            <a:r>
              <a:rPr lang="en-US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подкрепленный</a:t>
            </a:r>
            <a:r>
              <a:rPr lang="en-US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endParaRPr lang="ru-RU" dirty="0">
              <a:solidFill>
                <a:srgbClr val="27252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 algn="l">
              <a:lnSpc>
                <a:spcPts val="1750"/>
              </a:lnSpc>
              <a:buNone/>
            </a:pPr>
            <a:r>
              <a:rPr lang="en-US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тщательным</a:t>
            </a:r>
            <a:r>
              <a:rPr lang="en-US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анализом и детализированным бюджетом.</a:t>
            </a:r>
            <a:endParaRPr lang="en-US" dirty="0"/>
          </a:p>
        </p:txBody>
      </p:sp>
      <p:sp>
        <p:nvSpPr>
          <p:cNvPr id="13" name="Text 10"/>
          <p:cNvSpPr/>
          <p:nvPr/>
        </p:nvSpPr>
        <p:spPr>
          <a:xfrm>
            <a:off x="571381" y="4693325"/>
            <a:ext cx="142756" cy="178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03</a:t>
            </a:r>
            <a:endParaRPr lang="en-US" sz="2000" dirty="0"/>
          </a:p>
        </p:txBody>
      </p:sp>
      <p:sp>
        <p:nvSpPr>
          <p:cNvPr id="14" name="Shape 11"/>
          <p:cNvSpPr/>
          <p:nvPr/>
        </p:nvSpPr>
        <p:spPr>
          <a:xfrm>
            <a:off x="571381" y="4920615"/>
            <a:ext cx="8001238" cy="1524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15" name="Text 12"/>
          <p:cNvSpPr/>
          <p:nvPr/>
        </p:nvSpPr>
        <p:spPr>
          <a:xfrm>
            <a:off x="571381" y="5022413"/>
            <a:ext cx="1785818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Лидерство на рынке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571381" y="5331262"/>
            <a:ext cx="800123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Возможность стать ведущим издательством религиозной и израильской литературы для русскоязычной аудитории.</a:t>
            </a:r>
            <a:endParaRPr lang="en-US" dirty="0"/>
          </a:p>
        </p:txBody>
      </p:sp>
      <p:sp>
        <p:nvSpPr>
          <p:cNvPr id="17" name="Text 14"/>
          <p:cNvSpPr/>
          <p:nvPr/>
        </p:nvSpPr>
        <p:spPr>
          <a:xfrm>
            <a:off x="571381" y="6038255"/>
            <a:ext cx="142756" cy="178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04</a:t>
            </a:r>
            <a:endParaRPr lang="en-US" sz="2000" dirty="0"/>
          </a:p>
        </p:txBody>
      </p:sp>
      <p:sp>
        <p:nvSpPr>
          <p:cNvPr id="18" name="Shape 15"/>
          <p:cNvSpPr/>
          <p:nvPr/>
        </p:nvSpPr>
        <p:spPr>
          <a:xfrm>
            <a:off x="571381" y="6265545"/>
            <a:ext cx="8001238" cy="1524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19" name="Text 16"/>
          <p:cNvSpPr/>
          <p:nvPr/>
        </p:nvSpPr>
        <p:spPr>
          <a:xfrm>
            <a:off x="571381" y="6367343"/>
            <a:ext cx="1785818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Следующий шаг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571381" y="6676192"/>
            <a:ext cx="800123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Запуск пилотного проекта и активный поиск инвесторов и стратегических партнеров для дальнейшего масштабирования.</a:t>
            </a:r>
            <a:endParaRPr lang="en-US" dirty="0"/>
          </a:p>
        </p:txBody>
      </p:sp>
      <p:sp>
        <p:nvSpPr>
          <p:cNvPr id="21" name="Text 18"/>
          <p:cNvSpPr/>
          <p:nvPr/>
        </p:nvSpPr>
        <p:spPr>
          <a:xfrm>
            <a:off x="571381" y="7454622"/>
            <a:ext cx="7596307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Приглашаем вас стать частью этого важного и перспективного проекта!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2746"/>
            <a:ext cx="130428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PEST-анализ: Внешняя среда для </a:t>
            </a:r>
            <a:r>
              <a:rPr lang="en-US" sz="3900" dirty="0" err="1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издательства</a:t>
            </a:r>
            <a:r>
              <a:rPr lang="en-US" sz="39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«</a:t>
            </a:r>
            <a:r>
              <a:rPr lang="ru-RU" sz="39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Синай</a:t>
            </a:r>
            <a:r>
              <a:rPr lang="en-US" sz="39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"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649736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8204" y="2724090"/>
            <a:ext cx="297656" cy="2976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38632" y="271795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Политика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438632" y="3147179"/>
            <a:ext cx="5752505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Стабильные отношения Израиля с диаспорой создают благоприятную почву для культурного обмена. Поддержка еврейской культуры через гранты и фонды, такие как Еврейское агентство "Сохнут", является важным ресурсом для развития проекта.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439144" y="2649736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13558" y="2724090"/>
            <a:ext cx="297656" cy="29765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083987" y="271795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Экономика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8083987" y="3147179"/>
            <a:ext cx="5752624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Наблюдается рост интереса к религиозной и израильской литературе среди русскоязычных и международных еврейских общин. Средняя стоимость производства книги составляет около 1 млн рублей за тираж в 3000 экземпляров (по данным 2025 года).</a:t>
            </a:r>
            <a:endParaRPr lang="en-US" sz="1550" dirty="0"/>
          </a:p>
        </p:txBody>
      </p:sp>
      <p:sp>
        <p:nvSpPr>
          <p:cNvPr id="11" name="Shape 7"/>
          <p:cNvSpPr/>
          <p:nvPr/>
        </p:nvSpPr>
        <p:spPr>
          <a:xfrm>
            <a:off x="793790" y="5131713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8204" y="5206067"/>
            <a:ext cx="297656" cy="29765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438632" y="519993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Социокультура</a:t>
            </a:r>
            <a:endParaRPr lang="en-US" sz="1950" dirty="0"/>
          </a:p>
        </p:txBody>
      </p:sp>
      <p:sp>
        <p:nvSpPr>
          <p:cNvPr id="14" name="Text 9"/>
          <p:cNvSpPr/>
          <p:nvPr/>
        </p:nvSpPr>
        <p:spPr>
          <a:xfrm>
            <a:off x="1438632" y="5629156"/>
            <a:ext cx="575250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Существует растущий спрос на религиозные тексты, сидуры, книги израильских авторов как среди религиозных, так и среди светских евреев, а также тех, кто изучает иврит и еврейскую традицию.</a:t>
            </a:r>
            <a:endParaRPr lang="en-US" sz="1550" dirty="0"/>
          </a:p>
        </p:txBody>
      </p:sp>
      <p:sp>
        <p:nvSpPr>
          <p:cNvPr id="15" name="Shape 10"/>
          <p:cNvSpPr/>
          <p:nvPr/>
        </p:nvSpPr>
        <p:spPr>
          <a:xfrm>
            <a:off x="7439144" y="5131713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13558" y="5206067"/>
            <a:ext cx="297656" cy="29765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083987" y="519993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Технологии</a:t>
            </a:r>
            <a:endParaRPr lang="en-US" sz="1950" dirty="0"/>
          </a:p>
        </p:txBody>
      </p:sp>
      <p:sp>
        <p:nvSpPr>
          <p:cNvPr id="18" name="Text 12"/>
          <p:cNvSpPr/>
          <p:nvPr/>
        </p:nvSpPr>
        <p:spPr>
          <a:xfrm>
            <a:off x="8083987" y="5629156"/>
            <a:ext cx="5752624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Цифровые форматы и электронные книги значительно расширяют аудиторию. При этом традиционные бумажные издания остаются крайне востребованными, особенно в религиозной среде, где их ценят за тактильность и аутентичность.</a:t>
            </a:r>
            <a:endParaRPr lang="en-US" sz="1550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A82ACCC2-815B-750F-9861-5F920D988297}"/>
              </a:ext>
            </a:extLst>
          </p:cNvPr>
          <p:cNvSpPr/>
          <p:nvPr/>
        </p:nvSpPr>
        <p:spPr>
          <a:xfrm>
            <a:off x="12600122" y="7625166"/>
            <a:ext cx="1932122" cy="48596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30" y="672584"/>
            <a:ext cx="7896582" cy="487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Целевая аудитория </a:t>
            </a:r>
            <a:r>
              <a:rPr lang="en-US" sz="3050" dirty="0" err="1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издательства</a:t>
            </a:r>
            <a:r>
              <a:rPr lang="en-US" sz="30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«</a:t>
            </a:r>
            <a:r>
              <a:rPr lang="ru-RU" sz="30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Синай</a:t>
            </a:r>
            <a:r>
              <a:rPr lang="en-US" sz="30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"</a:t>
            </a:r>
            <a:endParaRPr lang="en-US" sz="3050" dirty="0"/>
          </a:p>
        </p:txBody>
      </p:sp>
      <p:sp>
        <p:nvSpPr>
          <p:cNvPr id="4" name="Text 1"/>
          <p:cNvSpPr/>
          <p:nvPr/>
        </p:nvSpPr>
        <p:spPr>
          <a:xfrm>
            <a:off x="623530" y="1393627"/>
            <a:ext cx="7896939" cy="747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Наша целевая аудитория обширна и многогранна, охватывая различные группы, объединенные интересом к еврейской культуре и литературе. Мы стремимся удовлетворить потребности каждого сегмента, предлагая актуальный и востребованный контент.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623530" y="2316956"/>
            <a:ext cx="7896939" cy="1193125"/>
          </a:xfrm>
          <a:prstGeom prst="roundRect">
            <a:avLst>
              <a:gd name="adj" fmla="val 548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02243" y="2495669"/>
            <a:ext cx="1948815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Религиозные евреи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802243" y="2832735"/>
            <a:ext cx="7539514" cy="498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В России, СНГ и диаспоре — основная аудитория для сидуров, молитвенников и глубокой религиозной литературы, ищущие аутентичные тексты и комментарии.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623530" y="3665934"/>
            <a:ext cx="7896939" cy="1193125"/>
          </a:xfrm>
          <a:prstGeom prst="roundRect">
            <a:avLst>
              <a:gd name="adj" fmla="val 548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02243" y="3844647"/>
            <a:ext cx="2801541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Изучающие иврит и культуру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802243" y="4181713"/>
            <a:ext cx="7539514" cy="498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Студенты, молодежь, а также образовательные учреждения, заинтересованные в учебных пособиях, словарях и книгах, помогающих погрузиться в язык и традиции.</a:t>
            </a:r>
            <a:endParaRPr lang="en-US" sz="1200" dirty="0"/>
          </a:p>
        </p:txBody>
      </p:sp>
      <p:sp>
        <p:nvSpPr>
          <p:cNvPr id="11" name="Shape 8"/>
          <p:cNvSpPr/>
          <p:nvPr/>
        </p:nvSpPr>
        <p:spPr>
          <a:xfrm>
            <a:off x="623530" y="5014913"/>
            <a:ext cx="7896939" cy="1193125"/>
          </a:xfrm>
          <a:prstGeom prst="roundRect">
            <a:avLst>
              <a:gd name="adj" fmla="val 548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02243" y="5193625"/>
            <a:ext cx="3341608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Читатели израильской литературы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802243" y="5530691"/>
            <a:ext cx="7539514" cy="498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Израильские и русскоязычные читатели, интересующиеся современной прозой, поэзией, историческими и публицистическими произведениями от авторов из Израиля.</a:t>
            </a:r>
            <a:endParaRPr lang="en-US" sz="1200" dirty="0"/>
          </a:p>
        </p:txBody>
      </p:sp>
      <p:sp>
        <p:nvSpPr>
          <p:cNvPr id="14" name="Shape 11"/>
          <p:cNvSpPr/>
          <p:nvPr/>
        </p:nvSpPr>
        <p:spPr>
          <a:xfrm>
            <a:off x="623530" y="6363891"/>
            <a:ext cx="7896939" cy="1193125"/>
          </a:xfrm>
          <a:prstGeom prst="roundRect">
            <a:avLst>
              <a:gd name="adj" fmla="val 548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802243" y="6542603"/>
            <a:ext cx="2784038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Еврейские общины и центры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802243" y="6879669"/>
            <a:ext cx="7539514" cy="498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Культурные центры, библиотеки и синагоги, которые являются важными каналами распространения и партнерами для проведения мероприятий и образовательных программ.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7091" y="585549"/>
            <a:ext cx="8428673" cy="419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Бюджет запуска </a:t>
            </a:r>
            <a:r>
              <a:rPr lang="en-US" sz="2600" dirty="0" err="1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издательства</a:t>
            </a:r>
            <a:r>
              <a:rPr lang="en-US" sz="26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«</a:t>
            </a:r>
            <a:r>
              <a:rPr lang="ru-RU" sz="26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Синай» </a:t>
            </a:r>
            <a:r>
              <a:rPr lang="en-US" sz="26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(первый год)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537091" y="1273493"/>
            <a:ext cx="13556218" cy="4295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Для успешного старта проекта "Иргун" был тщательно разработан бюджет на первый год, учитывающий все основные статьи расходов. Это обеспечит стабильное функционирование и развитие издательства на начальном этапе.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537091" y="2005013"/>
            <a:ext cx="537091" cy="827127"/>
          </a:xfrm>
          <a:prstGeom prst="roundRect">
            <a:avLst>
              <a:gd name="adj" fmla="val 36000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04969" y="2292668"/>
            <a:ext cx="201335" cy="251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1208365" y="2139196"/>
            <a:ext cx="2853809" cy="209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Производство первой партии книг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1208365" y="2483168"/>
            <a:ext cx="7331393" cy="214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 млн рублей на 3-4 наименования (по 3000 экз. каждое), что составляет примерно 1 млн рублей на книгу.</a:t>
            </a:r>
            <a:endParaRPr lang="en-US" sz="1050" dirty="0"/>
          </a:p>
        </p:txBody>
      </p:sp>
      <p:sp>
        <p:nvSpPr>
          <p:cNvPr id="8" name="Shape 6"/>
          <p:cNvSpPr/>
          <p:nvPr/>
        </p:nvSpPr>
        <p:spPr>
          <a:xfrm>
            <a:off x="537091" y="2966323"/>
            <a:ext cx="537091" cy="1041916"/>
          </a:xfrm>
          <a:prstGeom prst="roundRect">
            <a:avLst>
              <a:gd name="adj" fmla="val 36000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04969" y="3361373"/>
            <a:ext cx="201335" cy="251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1208365" y="3100507"/>
            <a:ext cx="1726525" cy="209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Перевод и редактура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1208365" y="3444478"/>
            <a:ext cx="7331393" cy="4295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500 тыс. рублей на профессиональный перевод с иврита и английского, а также тщательную редактуру для обеспечения высокого качества текстов.</a:t>
            </a:r>
            <a:endParaRPr lang="en-US" sz="1050" dirty="0"/>
          </a:p>
        </p:txBody>
      </p:sp>
      <p:sp>
        <p:nvSpPr>
          <p:cNvPr id="12" name="Shape 10"/>
          <p:cNvSpPr/>
          <p:nvPr/>
        </p:nvSpPr>
        <p:spPr>
          <a:xfrm>
            <a:off x="537091" y="4142423"/>
            <a:ext cx="537091" cy="827127"/>
          </a:xfrm>
          <a:prstGeom prst="roundRect">
            <a:avLst>
              <a:gd name="adj" fmla="val 36000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04969" y="4430078"/>
            <a:ext cx="201335" cy="251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1208365" y="4276606"/>
            <a:ext cx="2210872" cy="209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Маркетинг и продвижение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1208365" y="4620578"/>
            <a:ext cx="7331393" cy="214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700 тыс. рублей на онлайн-кампании, участие в выставках, рекламные материалы и PR-акции.</a:t>
            </a:r>
            <a:endParaRPr lang="en-US" sz="1050" dirty="0"/>
          </a:p>
        </p:txBody>
      </p:sp>
      <p:sp>
        <p:nvSpPr>
          <p:cNvPr id="16" name="Shape 14"/>
          <p:cNvSpPr/>
          <p:nvPr/>
        </p:nvSpPr>
        <p:spPr>
          <a:xfrm>
            <a:off x="537091" y="5103733"/>
            <a:ext cx="537091" cy="1041916"/>
          </a:xfrm>
          <a:prstGeom prst="roundRect">
            <a:avLst>
              <a:gd name="adj" fmla="val 36000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04969" y="5498783"/>
            <a:ext cx="201335" cy="251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1208365" y="5237917"/>
            <a:ext cx="2747010" cy="209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Офис, склад, логистика, зарплаты</a:t>
            </a:r>
            <a:endParaRPr lang="en-US" sz="1300" dirty="0"/>
          </a:p>
        </p:txBody>
      </p:sp>
      <p:sp>
        <p:nvSpPr>
          <p:cNvPr id="19" name="Text 17"/>
          <p:cNvSpPr/>
          <p:nvPr/>
        </p:nvSpPr>
        <p:spPr>
          <a:xfrm>
            <a:off x="1208365" y="5581888"/>
            <a:ext cx="7331393" cy="4295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1,2 млн рублей на аренду помещения, обустройство склада, обеспечение логистических процессов и оплату труда 3-4 ключевых сотрудников.</a:t>
            </a:r>
            <a:endParaRPr lang="en-US" sz="1050" dirty="0"/>
          </a:p>
        </p:txBody>
      </p:sp>
      <p:sp>
        <p:nvSpPr>
          <p:cNvPr id="20" name="Shape 18"/>
          <p:cNvSpPr/>
          <p:nvPr/>
        </p:nvSpPr>
        <p:spPr>
          <a:xfrm>
            <a:off x="537091" y="6279833"/>
            <a:ext cx="537091" cy="827127"/>
          </a:xfrm>
          <a:prstGeom prst="roundRect">
            <a:avLst>
              <a:gd name="adj" fmla="val 36000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04969" y="6567488"/>
            <a:ext cx="201335" cy="251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1208365" y="6414016"/>
            <a:ext cx="3062407" cy="209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Непредвиденные расходы и резервы</a:t>
            </a:r>
            <a:endParaRPr lang="en-US" sz="1300" dirty="0"/>
          </a:p>
        </p:txBody>
      </p:sp>
      <p:sp>
        <p:nvSpPr>
          <p:cNvPr id="23" name="Text 21"/>
          <p:cNvSpPr/>
          <p:nvPr/>
        </p:nvSpPr>
        <p:spPr>
          <a:xfrm>
            <a:off x="1208365" y="6757988"/>
            <a:ext cx="7331393" cy="214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600 тыс. рублей для покрытия непредвиденных ситуаций и создания финансовой подушки безопасности.</a:t>
            </a:r>
            <a:endParaRPr lang="en-US" sz="1050" dirty="0"/>
          </a:p>
        </p:txBody>
      </p:sp>
      <p:sp>
        <p:nvSpPr>
          <p:cNvPr id="24" name="Text 22"/>
          <p:cNvSpPr/>
          <p:nvPr/>
        </p:nvSpPr>
        <p:spPr>
          <a:xfrm>
            <a:off x="537091" y="7257931"/>
            <a:ext cx="4516636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Итого стартовый бюджет: около </a:t>
            </a:r>
            <a:r>
              <a:rPr lang="en-US" sz="155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6 млн рублей</a:t>
            </a:r>
            <a:endParaRPr lang="en-US" sz="1550" dirty="0"/>
          </a:p>
        </p:txBody>
      </p:sp>
      <p:pic>
        <p:nvPicPr>
          <p:cNvPr id="2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4800" y="2005013"/>
            <a:ext cx="5226010" cy="5226010"/>
          </a:xfrm>
          <a:prstGeom prst="rect">
            <a:avLst/>
          </a:prstGeom>
        </p:spPr>
      </p:pic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7F26F88E-F237-D448-D943-A9239C1F27C7}"/>
              </a:ext>
            </a:extLst>
          </p:cNvPr>
          <p:cNvSpPr/>
          <p:nvPr/>
        </p:nvSpPr>
        <p:spPr>
          <a:xfrm>
            <a:off x="12600122" y="7625166"/>
            <a:ext cx="1932122" cy="48596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4588" y="457795"/>
            <a:ext cx="7620953" cy="402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Прогноз окупаемости и финансовые показатели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434221" y="894301"/>
            <a:ext cx="13601224" cy="205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ru-RU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Я</a:t>
            </a: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провел</a:t>
            </a: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детальный расчет финансовых показателей и сроков окупаемости, чтобы оценить перспективы </a:t>
            </a:r>
            <a:r>
              <a:rPr lang="en-US" sz="16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проекта</a:t>
            </a: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ru-RU" sz="1600" dirty="0">
              <a:solidFill>
                <a:srgbClr val="27252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Наша модель показывает устойчивый рост и выход на безубыточность в обозримом будущем.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083243" y="2303978"/>
            <a:ext cx="15825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1200₽</a:t>
            </a:r>
            <a:endParaRPr lang="en-US" sz="25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649" y="1499830"/>
            <a:ext cx="1930003" cy="193000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070503" y="3590568"/>
            <a:ext cx="1608296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Средняя цена книги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14588" y="3868698"/>
            <a:ext cx="6720245" cy="205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Определена исходя из анализа рынка и себестоимости продукции.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9964222" y="2303978"/>
            <a:ext cx="15825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3000</a:t>
            </a:r>
            <a:endParaRPr lang="en-US" sz="25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0628" y="1499830"/>
            <a:ext cx="1930003" cy="193000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9808012" y="3590568"/>
            <a:ext cx="1895237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Средний тираж на старт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7395567" y="3868698"/>
            <a:ext cx="6720245" cy="205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На каждую из 3-4 книг, что позволяет эффективно покрыть первоначальный спрос.</a:t>
            </a:r>
            <a:endParaRPr lang="en-US" sz="1400" dirty="0"/>
          </a:p>
        </p:txBody>
      </p:sp>
      <p:sp>
        <p:nvSpPr>
          <p:cNvPr id="12" name="Text 8"/>
          <p:cNvSpPr/>
          <p:nvPr/>
        </p:nvSpPr>
        <p:spPr>
          <a:xfrm>
            <a:off x="3083243" y="5168146"/>
            <a:ext cx="15825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7.5M₽</a:t>
            </a:r>
            <a:endParaRPr lang="en-US" sz="25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9649" y="4363998"/>
            <a:ext cx="1930003" cy="193000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2524720" y="6454735"/>
            <a:ext cx="2699861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Выручка при продаже 70% тиража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1069759" y="6732865"/>
            <a:ext cx="6720245" cy="205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Достижение этого показателя является реалистичной целью для первого года</a:t>
            </a:r>
            <a:r>
              <a:rPr lang="en-US" sz="1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000" dirty="0"/>
          </a:p>
        </p:txBody>
      </p:sp>
      <p:sp>
        <p:nvSpPr>
          <p:cNvPr id="16" name="Text 11"/>
          <p:cNvSpPr/>
          <p:nvPr/>
        </p:nvSpPr>
        <p:spPr>
          <a:xfrm>
            <a:off x="9964222" y="5168146"/>
            <a:ext cx="15825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12-18</a:t>
            </a:r>
            <a:endParaRPr lang="en-US" sz="250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0628" y="4363998"/>
            <a:ext cx="1930003" cy="193000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663351" y="6454735"/>
            <a:ext cx="2184559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Срок окупаемости (месяцы)</a:t>
            </a:r>
            <a:endParaRPr lang="en-US" sz="1600" dirty="0"/>
          </a:p>
        </p:txBody>
      </p:sp>
      <p:sp>
        <p:nvSpPr>
          <p:cNvPr id="19" name="Text 13"/>
          <p:cNvSpPr/>
          <p:nvPr/>
        </p:nvSpPr>
        <p:spPr>
          <a:xfrm>
            <a:off x="7395567" y="6732865"/>
            <a:ext cx="6720245" cy="205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ru-RU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Я</a:t>
            </a:r>
            <a:r>
              <a:rPr lang="en-US" sz="14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вляется</a:t>
            </a: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отличным показателем для издательского бизнеса.</a:t>
            </a:r>
            <a:endParaRPr lang="en-US" sz="1400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8A8D44DA-73E9-FF78-8BBA-DBE37A57FE92}"/>
              </a:ext>
            </a:extLst>
          </p:cNvPr>
          <p:cNvSpPr/>
          <p:nvPr/>
        </p:nvSpPr>
        <p:spPr>
          <a:xfrm>
            <a:off x="12600122" y="7625166"/>
            <a:ext cx="1932122" cy="48596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4494" y="769739"/>
            <a:ext cx="13115568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Конкурентный анализ и уникальное торговое предложение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14494" y="1685092"/>
            <a:ext cx="13201412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На издательском рынке существует конкуренция, но "Иргун" обладает уникальными преимуществами, которые позволят ему занять свою нишу и стать лидером в своем сегменте.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14494" y="2636044"/>
            <a:ext cx="305264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Основные конкуренты: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714494" y="3149441"/>
            <a:ext cx="6382822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Издательства "Мигдаль", "Миф", "Альпина" (частично религиозная литература).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714494" y="3783449"/>
            <a:ext cx="6382822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Небольшие специализированные издательства, ориентированные на еврейскую тематику.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714494" y="4417457"/>
            <a:ext cx="6382822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Книги, импортируемые напрямую из Израиля или других стран.</a:t>
            </a:r>
            <a:endParaRPr lang="en-US" sz="14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94" y="4904065"/>
            <a:ext cx="3215283" cy="1786176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540704" y="2636044"/>
            <a:ext cx="3126224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 err="1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Преимущество</a:t>
            </a:r>
            <a:r>
              <a:rPr lang="en-US" sz="21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«</a:t>
            </a:r>
            <a:r>
              <a:rPr lang="ru-RU" sz="21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Синай</a:t>
            </a:r>
            <a:r>
              <a:rPr lang="en-US" sz="21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":</a:t>
            </a:r>
            <a:endParaRPr lang="en-US" sz="21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07618" y="3177242"/>
            <a:ext cx="267891" cy="26789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121134" y="3171706"/>
            <a:ext cx="33351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Фокус на израильских авторах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8121134" y="3629263"/>
            <a:ext cx="5802392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Предложение эксклюзивного контента, который часто недоступен на русскоязычном рынке.</a:t>
            </a:r>
            <a:endParaRPr lang="en-US" sz="14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07618" y="4563487"/>
            <a:ext cx="267891" cy="26789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121134" y="4557951"/>
            <a:ext cx="4779050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Аутентичные сидуры и религиозные тексты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8121134" y="5015508"/>
            <a:ext cx="5802392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Высокое качество перевода и адаптации, сохраняющие духовную глубину и точность оригиналов.</a:t>
            </a:r>
            <a:endParaRPr lang="en-US" sz="14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07618" y="5949732"/>
            <a:ext cx="267891" cy="26789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121134" y="5944195"/>
            <a:ext cx="4708803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Партнерства с еврейскими организациями</a:t>
            </a:r>
            <a:endParaRPr lang="en-US" sz="1750" dirty="0"/>
          </a:p>
        </p:txBody>
      </p:sp>
      <p:sp>
        <p:nvSpPr>
          <p:cNvPr id="18" name="Text 12"/>
          <p:cNvSpPr/>
          <p:nvPr/>
        </p:nvSpPr>
        <p:spPr>
          <a:xfrm>
            <a:off x="8121134" y="6401753"/>
            <a:ext cx="5802392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Сотрудничество с культурными центрами для продвижения и распространения, а также для создания эксклюзивных мероприятий и презентаций.</a:t>
            </a:r>
            <a:endParaRPr lang="en-US" sz="1400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21ABA8A-F990-95FF-832F-AD1E6380D45F}"/>
              </a:ext>
            </a:extLst>
          </p:cNvPr>
          <p:cNvSpPr/>
          <p:nvPr/>
        </p:nvSpPr>
        <p:spPr>
          <a:xfrm>
            <a:off x="12600122" y="7625166"/>
            <a:ext cx="1932122" cy="48596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60565"/>
            <a:ext cx="1206055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Маркетинговая стратегия и каналы продвижения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677478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Эффективная маркетинговая стратегия является ключевым фактором успеха. Мы планируем использовать разнообразные каналы, чтобы максимально охватить нашу целевую аудиторию и донести до нее ценность наших изданий.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535799"/>
            <a:ext cx="3074670" cy="1828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91703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Онлайн-продажи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93790" y="4346258"/>
            <a:ext cx="3074670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Через собственный сайт издательства и крупные маркетплейсы, такие как Ozon и LitRes. Это обеспечит широкий охват и удобство покупки для читателей.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467" y="3535799"/>
            <a:ext cx="3074670" cy="18288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116467" y="391703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Социальные сети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4116467" y="4346258"/>
            <a:ext cx="3074670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Активное присутствие в русскоязычных еврейских группах, на тематических форумах и в социальных сетях для прямого взаимодействия с аудиторией.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144" y="3535799"/>
            <a:ext cx="3074670" cy="18288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39144" y="391703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Мероприятия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7439144" y="4346258"/>
            <a:ext cx="3074670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Участие в еврейских культурных мероприятиях, книжных ярмарках и фестивалях для презентации новых изданий и прямого контакта с читателями.</a:t>
            </a:r>
            <a:endParaRPr lang="en-US" sz="15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1821" y="3535799"/>
            <a:ext cx="3074789" cy="18288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761821" y="391703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Сотрудничество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10761821" y="4346258"/>
            <a:ext cx="3074789" cy="2222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Установление партнерских отношений с синагогами, образовательными учреждениями и библиотеками для распространения литературы и проведения совместных программ.</a:t>
            </a:r>
            <a:endParaRPr lang="en-US" sz="155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C2B6A98-E976-47C7-755E-9419F7E64924}"/>
              </a:ext>
            </a:extLst>
          </p:cNvPr>
          <p:cNvSpPr/>
          <p:nvPr/>
        </p:nvSpPr>
        <p:spPr>
          <a:xfrm>
            <a:off x="12600122" y="7625166"/>
            <a:ext cx="1932122" cy="48596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1272" y="447794"/>
            <a:ext cx="7801570" cy="508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Организационная структура и команда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651272" y="1282184"/>
            <a:ext cx="13327856" cy="521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Успех издательства напрямую зависит от профессионализма и слаженной работы команды. Мы формируем штат из опытных специалистов, обладающих глубокими знаниями в своих областях.</a:t>
            </a:r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651272" y="1986320"/>
            <a:ext cx="1332786" cy="938093"/>
          </a:xfrm>
          <a:prstGeom prst="roundRect">
            <a:avLst>
              <a:gd name="adj" fmla="val 729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203127" y="2312194"/>
            <a:ext cx="228957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2146816" y="2149078"/>
            <a:ext cx="2035493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Главный редактор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2146816" y="2501146"/>
            <a:ext cx="93672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Эксперт по религиозной литературе и израильской культуре, отвечающий за формирование издательского портфеля.</a:t>
            </a:r>
            <a:endParaRPr lang="en-US" sz="1250" dirty="0"/>
          </a:p>
        </p:txBody>
      </p:sp>
      <p:sp>
        <p:nvSpPr>
          <p:cNvPr id="8" name="Shape 6"/>
          <p:cNvSpPr/>
          <p:nvPr/>
        </p:nvSpPr>
        <p:spPr>
          <a:xfrm>
            <a:off x="2065377" y="2914888"/>
            <a:ext cx="11832431" cy="11430"/>
          </a:xfrm>
          <a:prstGeom prst="roundRect">
            <a:avLst>
              <a:gd name="adj" fmla="val 598382"/>
            </a:avLst>
          </a:prstGeom>
          <a:solidFill>
            <a:srgbClr val="CECEC9"/>
          </a:solidFill>
          <a:ln/>
        </p:spPr>
      </p:sp>
      <p:sp>
        <p:nvSpPr>
          <p:cNvPr id="9" name="Shape 7"/>
          <p:cNvSpPr/>
          <p:nvPr/>
        </p:nvSpPr>
        <p:spPr>
          <a:xfrm>
            <a:off x="651272" y="3005733"/>
            <a:ext cx="2665571" cy="938093"/>
          </a:xfrm>
          <a:prstGeom prst="roundRect">
            <a:avLst>
              <a:gd name="adj" fmla="val 729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869519" y="3331607"/>
            <a:ext cx="228957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3479602" y="3168491"/>
            <a:ext cx="2621042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Редакторы и переводчики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3479602" y="3520559"/>
            <a:ext cx="8544163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Специалисты по ивриту и религиозным текстам, обеспечивающие высокое качество перевода и редактуры.</a:t>
            </a:r>
            <a:endParaRPr lang="en-US" sz="1250" dirty="0"/>
          </a:p>
        </p:txBody>
      </p:sp>
      <p:sp>
        <p:nvSpPr>
          <p:cNvPr id="13" name="Shape 11"/>
          <p:cNvSpPr/>
          <p:nvPr/>
        </p:nvSpPr>
        <p:spPr>
          <a:xfrm>
            <a:off x="3398163" y="3934301"/>
            <a:ext cx="10499646" cy="11430"/>
          </a:xfrm>
          <a:prstGeom prst="roundRect">
            <a:avLst>
              <a:gd name="adj" fmla="val 598382"/>
            </a:avLst>
          </a:prstGeom>
          <a:solidFill>
            <a:srgbClr val="CECEC9"/>
          </a:solidFill>
          <a:ln/>
        </p:spPr>
      </p:sp>
      <p:sp>
        <p:nvSpPr>
          <p:cNvPr id="14" name="Shape 12"/>
          <p:cNvSpPr/>
          <p:nvPr/>
        </p:nvSpPr>
        <p:spPr>
          <a:xfrm>
            <a:off x="651272" y="4025146"/>
            <a:ext cx="3998357" cy="1198602"/>
          </a:xfrm>
          <a:prstGeom prst="roundRect">
            <a:avLst>
              <a:gd name="adj" fmla="val 57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2535912" y="4481274"/>
            <a:ext cx="228957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1800" dirty="0"/>
          </a:p>
        </p:txBody>
      </p:sp>
      <p:sp>
        <p:nvSpPr>
          <p:cNvPr id="16" name="Text 14"/>
          <p:cNvSpPr/>
          <p:nvPr/>
        </p:nvSpPr>
        <p:spPr>
          <a:xfrm>
            <a:off x="4812387" y="4187904"/>
            <a:ext cx="2035493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Маркетолог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4812387" y="4539972"/>
            <a:ext cx="9003983" cy="521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Специалист с опытом продвижения культурных проектов, отвечающий за разработку и реализацию маркетинговых кампаний.</a:t>
            </a:r>
            <a:endParaRPr lang="en-US" sz="1250" dirty="0"/>
          </a:p>
        </p:txBody>
      </p:sp>
      <p:sp>
        <p:nvSpPr>
          <p:cNvPr id="18" name="Shape 16"/>
          <p:cNvSpPr/>
          <p:nvPr/>
        </p:nvSpPr>
        <p:spPr>
          <a:xfrm>
            <a:off x="4730948" y="5214223"/>
            <a:ext cx="9166860" cy="11430"/>
          </a:xfrm>
          <a:prstGeom prst="roundRect">
            <a:avLst>
              <a:gd name="adj" fmla="val 598382"/>
            </a:avLst>
          </a:prstGeom>
          <a:solidFill>
            <a:srgbClr val="CECEC9"/>
          </a:solidFill>
          <a:ln/>
        </p:spPr>
      </p:sp>
      <p:sp>
        <p:nvSpPr>
          <p:cNvPr id="19" name="Shape 17"/>
          <p:cNvSpPr/>
          <p:nvPr/>
        </p:nvSpPr>
        <p:spPr>
          <a:xfrm>
            <a:off x="651272" y="5305068"/>
            <a:ext cx="5331143" cy="1198602"/>
          </a:xfrm>
          <a:prstGeom prst="roundRect">
            <a:avLst>
              <a:gd name="adj" fmla="val 57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3202305" y="5761196"/>
            <a:ext cx="228957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1800" dirty="0"/>
          </a:p>
        </p:txBody>
      </p:sp>
      <p:sp>
        <p:nvSpPr>
          <p:cNvPr id="21" name="Text 19"/>
          <p:cNvSpPr/>
          <p:nvPr/>
        </p:nvSpPr>
        <p:spPr>
          <a:xfrm>
            <a:off x="6145173" y="5467826"/>
            <a:ext cx="2132886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Логистика и продажи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145173" y="5819894"/>
            <a:ext cx="7671197" cy="521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Сотрудник, отвечающий за управление складом, дистрибуцию и работу с партнерами по продажам.</a:t>
            </a:r>
            <a:endParaRPr lang="en-US" sz="1250" dirty="0"/>
          </a:p>
        </p:txBody>
      </p:sp>
      <p:sp>
        <p:nvSpPr>
          <p:cNvPr id="23" name="Shape 21"/>
          <p:cNvSpPr/>
          <p:nvPr/>
        </p:nvSpPr>
        <p:spPr>
          <a:xfrm>
            <a:off x="6063734" y="6494145"/>
            <a:ext cx="7834074" cy="11430"/>
          </a:xfrm>
          <a:prstGeom prst="roundRect">
            <a:avLst>
              <a:gd name="adj" fmla="val 598382"/>
            </a:avLst>
          </a:prstGeom>
          <a:solidFill>
            <a:srgbClr val="CECEC9"/>
          </a:solidFill>
          <a:ln/>
        </p:spPr>
      </p:sp>
      <p:sp>
        <p:nvSpPr>
          <p:cNvPr id="24" name="Shape 22"/>
          <p:cNvSpPr/>
          <p:nvPr/>
        </p:nvSpPr>
        <p:spPr>
          <a:xfrm>
            <a:off x="651272" y="6584990"/>
            <a:ext cx="6663928" cy="1198602"/>
          </a:xfrm>
          <a:prstGeom prst="roundRect">
            <a:avLst>
              <a:gd name="adj" fmla="val 57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3868698" y="7041118"/>
            <a:ext cx="228957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</a:t>
            </a:r>
            <a:endParaRPr lang="en-US" sz="1800" dirty="0"/>
          </a:p>
        </p:txBody>
      </p:sp>
      <p:sp>
        <p:nvSpPr>
          <p:cNvPr id="26" name="Text 24"/>
          <p:cNvSpPr/>
          <p:nvPr/>
        </p:nvSpPr>
        <p:spPr>
          <a:xfrm>
            <a:off x="7477958" y="6747748"/>
            <a:ext cx="2358866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Внешние консультанты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477958" y="7099816"/>
            <a:ext cx="6338411" cy="521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Юристы, бухгалтеры, специалисты по авторским правам, обеспечивающие юридическую чистоту и финансовую прозрачность проекта.</a:t>
            </a:r>
            <a:endParaRPr lang="en-US" sz="1250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11B16C7D-F56F-B5CF-B3B3-4B6942F7A904}"/>
              </a:ext>
            </a:extLst>
          </p:cNvPr>
          <p:cNvSpPr/>
          <p:nvPr/>
        </p:nvSpPr>
        <p:spPr>
          <a:xfrm>
            <a:off x="12600122" y="7625166"/>
            <a:ext cx="1932122" cy="48596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0207" y="606623"/>
            <a:ext cx="6475571" cy="547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Риски и пути их минимизации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700207" y="1416248"/>
            <a:ext cx="7743587" cy="840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Как и любой новый проект, запуск издательства сопряжен с определенными рисками. Мы идентифицировали потенциальные угрозы и разработали стратегии их минимизации для обеспечения устойчивости и долгосрочного развития.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700207" y="2453283"/>
            <a:ext cx="7743587" cy="5169694"/>
          </a:xfrm>
          <a:prstGeom prst="roundRect">
            <a:avLst>
              <a:gd name="adj" fmla="val 142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07827" y="2460903"/>
            <a:ext cx="7728347" cy="1288613"/>
          </a:xfrm>
          <a:prstGeom prst="roundRect">
            <a:avLst>
              <a:gd name="adj" fmla="val 5706"/>
            </a:avLst>
          </a:prstGeom>
          <a:solidFill>
            <a:srgbClr val="E8E8E3"/>
          </a:solidFill>
          <a:ln/>
        </p:spPr>
      </p:sp>
      <p:sp>
        <p:nvSpPr>
          <p:cNvPr id="7" name="Text 4"/>
          <p:cNvSpPr/>
          <p:nvPr/>
        </p:nvSpPr>
        <p:spPr>
          <a:xfrm>
            <a:off x="882848" y="2635925"/>
            <a:ext cx="2188369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Низкие продажи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882848" y="3014424"/>
            <a:ext cx="7378303" cy="560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Тщательный анализ целевой аудитории, тестирование спроса, гибкая корректировка тиражей и активное продвижение позволят снизить этот риск.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707827" y="3749516"/>
            <a:ext cx="7728347" cy="1288613"/>
          </a:xfrm>
          <a:prstGeom prst="rect">
            <a:avLst/>
          </a:prstGeom>
          <a:solidFill>
            <a:srgbClr val="E8E8E3"/>
          </a:solidFill>
          <a:ln/>
        </p:spPr>
      </p:sp>
      <p:sp>
        <p:nvSpPr>
          <p:cNvPr id="10" name="Shape 7"/>
          <p:cNvSpPr/>
          <p:nvPr/>
        </p:nvSpPr>
        <p:spPr>
          <a:xfrm>
            <a:off x="707827" y="3749516"/>
            <a:ext cx="7728347" cy="22860"/>
          </a:xfrm>
          <a:prstGeom prst="roundRect">
            <a:avLst>
              <a:gd name="adj" fmla="val 321664"/>
            </a:avLst>
          </a:prstGeom>
          <a:solidFill>
            <a:srgbClr val="CECEC9"/>
          </a:solidFill>
          <a:ln/>
        </p:spPr>
      </p:sp>
      <p:sp>
        <p:nvSpPr>
          <p:cNvPr id="11" name="Text 8"/>
          <p:cNvSpPr/>
          <p:nvPr/>
        </p:nvSpPr>
        <p:spPr>
          <a:xfrm>
            <a:off x="882848" y="3924538"/>
            <a:ext cx="4199692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Конкуренция с цифровыми форматами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882848" y="4303038"/>
            <a:ext cx="7378303" cy="560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Активное развитие электронных книг и аудиокниг, а также создание уникального контента, который ценится в бумажном виде.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707827" y="5038130"/>
            <a:ext cx="7728347" cy="1288613"/>
          </a:xfrm>
          <a:prstGeom prst="rect">
            <a:avLst/>
          </a:prstGeom>
          <a:solidFill>
            <a:srgbClr val="E8E8E3"/>
          </a:solidFill>
          <a:ln/>
        </p:spPr>
      </p:sp>
      <p:sp>
        <p:nvSpPr>
          <p:cNvPr id="14" name="Shape 11"/>
          <p:cNvSpPr/>
          <p:nvPr/>
        </p:nvSpPr>
        <p:spPr>
          <a:xfrm>
            <a:off x="707827" y="5038130"/>
            <a:ext cx="7728347" cy="22860"/>
          </a:xfrm>
          <a:prstGeom prst="roundRect">
            <a:avLst>
              <a:gd name="adj" fmla="val 321664"/>
            </a:avLst>
          </a:prstGeom>
          <a:solidFill>
            <a:srgbClr val="CECEC9"/>
          </a:solidFill>
          <a:ln/>
        </p:spPr>
      </p:sp>
      <p:sp>
        <p:nvSpPr>
          <p:cNvPr id="15" name="Text 12"/>
          <p:cNvSpPr/>
          <p:nvPr/>
        </p:nvSpPr>
        <p:spPr>
          <a:xfrm>
            <a:off x="882848" y="5213152"/>
            <a:ext cx="2485787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Юридические вопросы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882848" y="5591651"/>
            <a:ext cx="7378303" cy="560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Своевременное заключение договоров с авторами и агентствами, а также консультации с юристами по авторским правам.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707827" y="6326743"/>
            <a:ext cx="7728347" cy="1288613"/>
          </a:xfrm>
          <a:prstGeom prst="rect">
            <a:avLst/>
          </a:prstGeom>
          <a:solidFill>
            <a:srgbClr val="E8E8E3"/>
          </a:solidFill>
          <a:ln/>
        </p:spPr>
      </p:sp>
      <p:sp>
        <p:nvSpPr>
          <p:cNvPr id="18" name="Shape 15"/>
          <p:cNvSpPr/>
          <p:nvPr/>
        </p:nvSpPr>
        <p:spPr>
          <a:xfrm>
            <a:off x="707827" y="6326743"/>
            <a:ext cx="7728347" cy="22860"/>
          </a:xfrm>
          <a:prstGeom prst="roundRect">
            <a:avLst>
              <a:gd name="adj" fmla="val 321664"/>
            </a:avLst>
          </a:prstGeom>
          <a:solidFill>
            <a:srgbClr val="CECEC9"/>
          </a:solidFill>
          <a:ln/>
        </p:spPr>
      </p:sp>
      <p:sp>
        <p:nvSpPr>
          <p:cNvPr id="19" name="Text 16"/>
          <p:cNvSpPr/>
          <p:nvPr/>
        </p:nvSpPr>
        <p:spPr>
          <a:xfrm>
            <a:off x="882848" y="6501765"/>
            <a:ext cx="3618786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Валютные колебания и инфляция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882848" y="6880265"/>
            <a:ext cx="7378303" cy="560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Тщательное финансовое планирование с учетом возможных колебаний, создание резервных фондов и диверсификация источников финансирования.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1227</Words>
  <Application>Microsoft Office PowerPoint</Application>
  <PresentationFormat>Произвольный</PresentationFormat>
  <Paragraphs>131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Gelasio Light</vt:lpstr>
      <vt:lpstr>Arial</vt:lpstr>
      <vt:lpstr>Gelasio</vt:lpstr>
      <vt:lpstr>Lato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Даниил Помадкин</cp:lastModifiedBy>
  <cp:revision>9</cp:revision>
  <dcterms:created xsi:type="dcterms:W3CDTF">2025-12-05T01:28:27Z</dcterms:created>
  <dcterms:modified xsi:type="dcterms:W3CDTF">2026-01-05T03:29:41Z</dcterms:modified>
</cp:coreProperties>
</file>